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5" r:id="rId2"/>
    <p:sldId id="288" r:id="rId3"/>
    <p:sldId id="266" r:id="rId4"/>
    <p:sldId id="281" r:id="rId5"/>
    <p:sldId id="289" r:id="rId6"/>
    <p:sldId id="282" r:id="rId7"/>
    <p:sldId id="290" r:id="rId8"/>
    <p:sldId id="278" r:id="rId9"/>
    <p:sldId id="291" r:id="rId10"/>
    <p:sldId id="286" r:id="rId11"/>
    <p:sldId id="273" r:id="rId12"/>
    <p:sldId id="274" r:id="rId13"/>
    <p:sldId id="275" r:id="rId14"/>
    <p:sldId id="269" r:id="rId15"/>
    <p:sldId id="284" r:id="rId16"/>
    <p:sldId id="285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3728" autoAdjust="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0FF09-A589-4EA3-854A-FE085C5D011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EA1A2-2F96-4E31-A0FA-D64CAF113B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EA1A2-2F96-4E31-A0FA-D64CAF113B5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EA1A2-2F96-4E31-A0FA-D64CAF113B5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EA1A2-2F96-4E31-A0FA-D64CAF113B5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EA1A2-2F96-4E31-A0FA-D64CAF113B5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WIN7\Pictures\DQ-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76400"/>
            <a:ext cx="9144000" cy="51816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0"/>
            <a:ext cx="43434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09600"/>
            <a:ext cx="830329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THÊM TRẠNG NGỮ CHO CÂU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1219200" y="1524000"/>
            <a:ext cx="6781800" cy="2819400"/>
          </a:xfrm>
          <a:prstGeom prst="cloudCallout">
            <a:avLst>
              <a:gd name="adj1" fmla="val -23530"/>
              <a:gd name="adj2" fmla="val 7048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LUYỆN TẬP</a:t>
            </a:r>
            <a:endParaRPr lang="en-US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0" y="0"/>
            <a:ext cx="9144000" cy="16764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025908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tôi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Bắc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Việt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mưa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nhạn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đêm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xanh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</a:t>
            </a:r>
          </a:p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cây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gạo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gọi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chim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ríu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Tú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Nam)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Tự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nhiên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như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thế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cũng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chuộng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d.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hót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lừng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mọi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như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sự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đổi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thay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Quảng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2025908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tôi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Bắc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Việt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mưa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lạnh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nhạn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đêm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xanh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</a:t>
            </a:r>
          </a:p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cây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gạo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gọi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bao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nhiêu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chim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ríu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Tú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Nam)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505200"/>
            <a:ext cx="633699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è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mùa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1, 2, 3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chủ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mùa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4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5410200"/>
            <a:ext cx="55435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mùa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0" y="0"/>
            <a:ext cx="9144000" cy="16764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02590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Tự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nhiên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như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thế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cũng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chuộng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Vũ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d.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Mùa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xuân</a:t>
            </a:r>
            <a:r>
              <a:rPr kumimoji="0" 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!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tung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hót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lừng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mọi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vật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như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sự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đổi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thay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kì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diệu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Quảng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9718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è"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mùa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phụ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5334000"/>
            <a:ext cx="550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Cụm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mùa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xuân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đặc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biệt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0" y="0"/>
            <a:ext cx="9144000" cy="167640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i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-152400"/>
            <a:ext cx="9144000" cy="12192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3: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66800"/>
            <a:ext cx="8991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hạ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lướt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vừng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nhuần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ngửi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ngửi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phảng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Lam)</a:t>
            </a:r>
            <a:endParaRPr lang="en-US" sz="2000" dirty="0"/>
          </a:p>
        </p:txBody>
      </p:sp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0" y="4953001"/>
            <a:ext cx="9144000" cy="181588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i="0" u="none" kern="0" dirty="0" smtClean="0">
                <a:solidFill>
                  <a:schemeClr val="tx1"/>
                </a:solidFill>
              </a:rPr>
              <a:t>b.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Chúng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ta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có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thể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khẳng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định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rằng</a:t>
            </a:r>
            <a:r>
              <a:rPr lang="en-US" sz="2800" u="none" kern="0" dirty="0" smtClean="0">
                <a:solidFill>
                  <a:schemeClr val="tx1"/>
                </a:solidFill>
              </a:rPr>
              <a:t> :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cấu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tạo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của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tiếng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Việt</a:t>
            </a:r>
            <a:r>
              <a:rPr lang="en-US" sz="2800" u="none" kern="0" dirty="0" smtClean="0">
                <a:solidFill>
                  <a:schemeClr val="tx1"/>
                </a:solidFill>
              </a:rPr>
              <a:t>,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với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khả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năng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thích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ứng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với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hoàn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cảnh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lịch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sử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như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chúng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ta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vừa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nói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trên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đây</a:t>
            </a:r>
            <a:r>
              <a:rPr lang="en-US" sz="2800" u="none" kern="0" dirty="0" smtClean="0">
                <a:solidFill>
                  <a:schemeClr val="tx1"/>
                </a:solidFill>
              </a:rPr>
              <a:t>,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là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một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chứng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cớ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khá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rõ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về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sức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sống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của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nó</a:t>
            </a:r>
            <a:r>
              <a:rPr lang="en-US" sz="2800" u="none" kern="0" dirty="0" smtClean="0">
                <a:solidFill>
                  <a:schemeClr val="tx1"/>
                </a:solidFill>
              </a:rPr>
              <a:t>.         (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Đặng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Thai Mai)                                      </a:t>
            </a:r>
            <a:r>
              <a:rPr lang="en-US" sz="2800" i="0" u="none" kern="0" dirty="0" smtClean="0">
                <a:solidFill>
                  <a:schemeClr val="tx1"/>
                </a:solidFill>
              </a:rPr>
              <a:t> </a:t>
            </a:r>
            <a:endParaRPr lang="en-US" sz="2800" i="0" u="none" kern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-152400"/>
            <a:ext cx="9144000" cy="12192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3: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6680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Cơn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lướt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vừng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nhuần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khiết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ngửi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ngửi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phảng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sữa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cong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  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Lam)</a:t>
            </a: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124200" y="2286000"/>
            <a:ext cx="6019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2971800"/>
            <a:ext cx="36576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62600" y="2209800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43800" y="2895600"/>
            <a:ext cx="1600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3581400"/>
            <a:ext cx="3352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" y="3505200"/>
            <a:ext cx="2329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3581400" y="3581400"/>
            <a:ext cx="55626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0" y="4191000"/>
            <a:ext cx="1828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91200" y="3505200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1447800" y="4876800"/>
            <a:ext cx="32766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57400" y="4800600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410200" y="5486400"/>
            <a:ext cx="2209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410200" y="5410200"/>
            <a:ext cx="2295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9" grpId="0"/>
      <p:bldP spid="14" grpId="0"/>
      <p:bldP spid="19" grpId="0"/>
      <p:bldP spid="25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0" y="-152400"/>
            <a:ext cx="9144000" cy="12192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2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2, 3: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6"/>
          <p:cNvSpPr txBox="1">
            <a:spLocks noChangeArrowheads="1"/>
          </p:cNvSpPr>
          <p:nvPr/>
        </p:nvSpPr>
        <p:spPr bwMode="auto">
          <a:xfrm>
            <a:off x="0" y="1447801"/>
            <a:ext cx="9144000" cy="28931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 u="sng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2800" i="0" u="none" kern="0" dirty="0" smtClean="0">
                <a:solidFill>
                  <a:schemeClr val="tx1"/>
                </a:solidFill>
              </a:rPr>
              <a:t>b.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Chúng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ta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có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thể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khẳng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định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rằng</a:t>
            </a:r>
            <a:r>
              <a:rPr lang="en-US" sz="2800" u="none" kern="0" dirty="0" smtClean="0">
                <a:solidFill>
                  <a:schemeClr val="tx1"/>
                </a:solidFill>
              </a:rPr>
              <a:t> :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cấu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tạo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của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tiếng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Việt</a:t>
            </a:r>
            <a:r>
              <a:rPr lang="en-US" sz="2800" u="none" kern="0" dirty="0" smtClean="0">
                <a:solidFill>
                  <a:schemeClr val="tx1"/>
                </a:solidFill>
              </a:rPr>
              <a:t>,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với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khả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năng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thích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ứng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với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hoàn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cảnh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lịch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sử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như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chúng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ta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vừa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nói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trên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đây</a:t>
            </a:r>
            <a:r>
              <a:rPr lang="en-US" sz="2800" u="none" kern="0" dirty="0" smtClean="0">
                <a:solidFill>
                  <a:schemeClr val="tx1"/>
                </a:solidFill>
              </a:rPr>
              <a:t>,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là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một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chứng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cớ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khá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rõ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về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sức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sống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của</a:t>
            </a:r>
            <a:r>
              <a:rPr lang="en-US" sz="2800" u="none" kern="0" dirty="0" smtClean="0">
                <a:solidFill>
                  <a:schemeClr val="tx1"/>
                </a:solidFill>
              </a:rPr>
              <a:t> 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nó</a:t>
            </a:r>
            <a:r>
              <a:rPr lang="en-US" sz="2800" u="none" kern="0" dirty="0" smtClean="0">
                <a:solidFill>
                  <a:schemeClr val="tx1"/>
                </a:solidFill>
              </a:rPr>
              <a:t>.          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sz="2800" u="none" kern="0" dirty="0" smtClean="0">
                <a:solidFill>
                  <a:schemeClr val="tx1"/>
                </a:solidFill>
              </a:rPr>
              <a:t>                                                                         (</a:t>
            </a:r>
            <a:r>
              <a:rPr lang="en-US" sz="2800" u="none" kern="0" dirty="0" err="1" smtClean="0">
                <a:solidFill>
                  <a:schemeClr val="tx1"/>
                </a:solidFill>
              </a:rPr>
              <a:t>Đặng</a:t>
            </a:r>
            <a:r>
              <a:rPr lang="en-US" sz="2800" u="none" kern="0" dirty="0" smtClean="0">
                <a:solidFill>
                  <a:schemeClr val="tx1"/>
                </a:solidFill>
              </a:rPr>
              <a:t> Thai Mai)                                      </a:t>
            </a:r>
            <a:r>
              <a:rPr lang="en-US" sz="2800" i="0" u="none" kern="0" dirty="0" smtClean="0">
                <a:solidFill>
                  <a:schemeClr val="tx1"/>
                </a:solidFill>
              </a:rPr>
              <a:t> </a:t>
            </a:r>
            <a:endParaRPr lang="en-US" sz="2800" i="0" u="none" kern="0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2667000"/>
            <a:ext cx="89916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3276600"/>
            <a:ext cx="2286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57600" y="2590800"/>
            <a:ext cx="2428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13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0712" y="2209800"/>
            <a:ext cx="2579687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676400"/>
            <a:ext cx="28956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209800"/>
            <a:ext cx="31130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14600"/>
            <a:ext cx="2895600" cy="70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4" name="Picture 6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14600"/>
            <a:ext cx="3094037" cy="122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5" name="Picture 7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90800"/>
            <a:ext cx="3113087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6" name="Picture 8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590800"/>
            <a:ext cx="309245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7" name="Picture 9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09800"/>
            <a:ext cx="237013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8" name="Picture 10" descr="image0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33600"/>
            <a:ext cx="1730375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9" name="Picture 11" descr="image0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87550"/>
            <a:ext cx="1981201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0" name="Picture 12" descr="image0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517775"/>
            <a:ext cx="2209799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1" name="Picture 13" descr="image0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8600" y="2620963"/>
            <a:ext cx="2286000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2" name="Picture 14" descr="image0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362200"/>
            <a:ext cx="19812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3" name="Picture 15" descr="image0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28600" y="3460750"/>
            <a:ext cx="2438401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4" name="Picture 16" descr="image0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81000" y="4114800"/>
            <a:ext cx="2667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5" name="Picture 17" descr="image0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86200"/>
            <a:ext cx="3429000" cy="1369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53627931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3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3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3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3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3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838200"/>
            <a:ext cx="319991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447800" y="2286000"/>
            <a:ext cx="6477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nhớ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sgk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/39)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Soạn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Thêm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trạng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ngữ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cho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câu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7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GUEST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00100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THÊM TRẠNG NGỮ CHO CÂU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90600"/>
            <a:ext cx="43412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/39)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340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1" dirty="0" smtClean="0">
                <a:latin typeface="Times New Roman"/>
                <a:ea typeface="Times New Roman"/>
              </a:rPr>
              <a:t>a.  </a:t>
            </a:r>
            <a:r>
              <a:rPr lang="en-US" sz="2800" i="1" dirty="0" err="1" smtClean="0">
                <a:latin typeface="Times New Roman"/>
                <a:ea typeface="Times New Roman"/>
              </a:rPr>
              <a:t>Dưới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bóng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xanh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đã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từ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lâu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dân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cày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Việt</a:t>
            </a:r>
            <a:r>
              <a:rPr lang="en-US" sz="2800" i="1" dirty="0" smtClean="0">
                <a:latin typeface="Times New Roman"/>
                <a:ea typeface="Times New Roman"/>
              </a:rPr>
              <a:t> Nam </a:t>
            </a:r>
            <a:r>
              <a:rPr lang="en-US" sz="2800" i="1" dirty="0" err="1" smtClean="0">
                <a:latin typeface="Times New Roman"/>
                <a:ea typeface="Times New Roman"/>
              </a:rPr>
              <a:t>dựng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nhà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dựng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cửa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vỡ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ruộng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khai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hoang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ăn</a:t>
            </a:r>
            <a:r>
              <a:rPr lang="en-US" sz="2800" i="1" dirty="0" smtClean="0">
                <a:latin typeface="Times New Roman"/>
                <a:ea typeface="Times New Roman"/>
              </a:rPr>
              <a:t> ở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kiếp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kiếp</a:t>
            </a:r>
            <a:r>
              <a:rPr lang="en-US" sz="2800" i="1" dirty="0" smtClean="0">
                <a:latin typeface="Times New Roman"/>
                <a:ea typeface="Times New Roman"/>
              </a:rPr>
              <a:t>, (…)</a:t>
            </a:r>
          </a:p>
          <a:p>
            <a:pPr algn="just"/>
            <a:r>
              <a:rPr lang="en-US" sz="2800" i="1" dirty="0" smtClean="0">
                <a:latin typeface="Times New Roman"/>
                <a:ea typeface="Times New Roman"/>
              </a:rPr>
              <a:t>  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như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thế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mấy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nghìn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năm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Một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thế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kỉ</a:t>
            </a:r>
            <a:r>
              <a:rPr lang="en-US" sz="2800" i="1" dirty="0" smtClean="0">
                <a:latin typeface="Times New Roman"/>
                <a:ea typeface="Times New Roman"/>
              </a:rPr>
              <a:t> “</a:t>
            </a:r>
            <a:r>
              <a:rPr lang="en-US" sz="2800" i="1" dirty="0" err="1" smtClean="0">
                <a:latin typeface="Times New Roman"/>
                <a:ea typeface="Times New Roman"/>
              </a:rPr>
              <a:t>văn</a:t>
            </a:r>
            <a:r>
              <a:rPr lang="en-US" sz="2800" i="1" dirty="0" smtClean="0">
                <a:latin typeface="Times New Roman"/>
                <a:ea typeface="Times New Roman"/>
              </a:rPr>
              <a:t> minh”, “</a:t>
            </a:r>
            <a:r>
              <a:rPr lang="en-US" sz="2800" i="1" dirty="0" err="1" smtClean="0">
                <a:latin typeface="Times New Roman"/>
                <a:ea typeface="Times New Roman"/>
              </a:rPr>
              <a:t>khai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hóa</a:t>
            </a:r>
            <a:r>
              <a:rPr lang="en-US" sz="2800" i="1" dirty="0" smtClean="0">
                <a:latin typeface="Times New Roman"/>
                <a:ea typeface="Times New Roman"/>
              </a:rPr>
              <a:t>” </a:t>
            </a:r>
            <a:r>
              <a:rPr lang="en-US" sz="2800" i="1" dirty="0" err="1" smtClean="0">
                <a:latin typeface="Times New Roman"/>
                <a:ea typeface="Times New Roman"/>
              </a:rPr>
              <a:t>của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thực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dân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cũng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không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làm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ra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được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một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tấc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sắt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vẫn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phải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còn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vất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mãi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Cối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nặng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nề</a:t>
            </a:r>
            <a:r>
              <a:rPr lang="en-US" sz="2800" i="1" dirty="0" smtClean="0">
                <a:latin typeface="Times New Roman"/>
                <a:ea typeface="Times New Roman"/>
              </a:rPr>
              <a:t> quay, </a:t>
            </a:r>
            <a:r>
              <a:rPr lang="en-US" sz="2800" i="1" dirty="0" err="1" smtClean="0">
                <a:latin typeface="Times New Roman"/>
                <a:ea typeface="Times New Roman"/>
              </a:rPr>
              <a:t>từ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nghìn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 nay,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nắm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thóc</a:t>
            </a:r>
            <a:r>
              <a:rPr lang="en-US" sz="2800" i="1" dirty="0" smtClean="0"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en-US" sz="2800" i="1" dirty="0" smtClean="0">
                <a:latin typeface="Times New Roman"/>
                <a:ea typeface="Times New Roman"/>
              </a:rPr>
              <a:t>                                                    </a:t>
            </a:r>
            <a:r>
              <a:rPr lang="en-US" sz="2400" i="1" dirty="0" smtClean="0">
                <a:latin typeface="Times New Roman"/>
                <a:ea typeface="Times New Roman"/>
              </a:rPr>
              <a:t>(</a:t>
            </a:r>
            <a:r>
              <a:rPr lang="en-US" sz="2400" b="1" i="1" dirty="0" err="1" smtClean="0">
                <a:latin typeface="Times New Roman"/>
                <a:ea typeface="Times New Roman"/>
              </a:rPr>
              <a:t>Cây</a:t>
            </a:r>
            <a:r>
              <a:rPr lang="en-US" sz="2400" b="1" i="1" dirty="0" smtClean="0">
                <a:latin typeface="Times New Roman"/>
                <a:ea typeface="Times New Roman"/>
              </a:rPr>
              <a:t> </a:t>
            </a:r>
            <a:r>
              <a:rPr lang="en-US" sz="2400" b="1" i="1" dirty="0" err="1" smtClean="0">
                <a:latin typeface="Times New Roman"/>
                <a:ea typeface="Times New Roman"/>
              </a:rPr>
              <a:t>tre</a:t>
            </a:r>
            <a:r>
              <a:rPr lang="en-US" sz="2400" b="1" i="1" dirty="0" smtClean="0">
                <a:latin typeface="Times New Roman"/>
                <a:ea typeface="Times New Roman"/>
              </a:rPr>
              <a:t> </a:t>
            </a:r>
            <a:r>
              <a:rPr lang="en-US" sz="2400" b="1" i="1" dirty="0" err="1" smtClean="0">
                <a:latin typeface="Times New Roman"/>
                <a:ea typeface="Times New Roman"/>
              </a:rPr>
              <a:t>Việt</a:t>
            </a:r>
            <a:r>
              <a:rPr lang="en-US" sz="2400" b="1" i="1" dirty="0" smtClean="0">
                <a:latin typeface="Times New Roman"/>
                <a:ea typeface="Times New Roman"/>
              </a:rPr>
              <a:t> Nam</a:t>
            </a:r>
            <a:r>
              <a:rPr lang="en-US" sz="2400" i="1" dirty="0" smtClean="0">
                <a:latin typeface="Times New Roman"/>
                <a:ea typeface="Times New Roman"/>
              </a:rPr>
              <a:t>, </a:t>
            </a:r>
            <a:r>
              <a:rPr lang="en-US" sz="2400" dirty="0" err="1" smtClean="0">
                <a:latin typeface="Times New Roman"/>
                <a:ea typeface="Times New Roman"/>
              </a:rPr>
              <a:t>Thép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</a:rPr>
              <a:t>Mới</a:t>
            </a:r>
            <a:r>
              <a:rPr lang="en-US" sz="2400" dirty="0" smtClean="0">
                <a:latin typeface="Times New Roman"/>
                <a:ea typeface="Times New Roman"/>
              </a:rPr>
              <a:t>)</a:t>
            </a:r>
            <a:endParaRPr lang="en-US" sz="2800" i="1" dirty="0" smtClean="0">
              <a:latin typeface="Times New Roman"/>
              <a:ea typeface="Times New Roman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89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3400"/>
            <a:ext cx="9144000" cy="648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i="1" dirty="0" smtClean="0">
                <a:latin typeface="Times New Roman"/>
                <a:ea typeface="Times New Roman"/>
              </a:rPr>
              <a:t>a.  </a:t>
            </a:r>
            <a:r>
              <a:rPr lang="en-US" sz="2800" i="1" dirty="0" err="1" smtClean="0">
                <a:latin typeface="Times New Roman"/>
                <a:ea typeface="Times New Roman"/>
              </a:rPr>
              <a:t>Dưới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bóng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xanh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đã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từ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lâu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dân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cày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Việt</a:t>
            </a:r>
            <a:r>
              <a:rPr lang="en-US" sz="2800" i="1" dirty="0" smtClean="0">
                <a:latin typeface="Times New Roman"/>
                <a:ea typeface="Times New Roman"/>
              </a:rPr>
              <a:t> Nam </a:t>
            </a:r>
            <a:r>
              <a:rPr lang="en-US" sz="2800" i="1" dirty="0" err="1" smtClean="0">
                <a:latin typeface="Times New Roman"/>
                <a:ea typeface="Times New Roman"/>
              </a:rPr>
              <a:t>dựng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nhà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dựng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cửa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vỡ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ruộng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khai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hoang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ăn</a:t>
            </a:r>
            <a:r>
              <a:rPr lang="en-US" sz="2800" i="1" dirty="0" smtClean="0">
                <a:latin typeface="Times New Roman"/>
                <a:ea typeface="Times New Roman"/>
              </a:rPr>
              <a:t> ở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kiếp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kiếp</a:t>
            </a:r>
            <a:r>
              <a:rPr lang="en-US" sz="2800" i="1" dirty="0" smtClean="0">
                <a:latin typeface="Times New Roman"/>
                <a:ea typeface="Times New Roman"/>
              </a:rPr>
              <a:t>, (…)</a:t>
            </a:r>
          </a:p>
          <a:p>
            <a:pPr algn="just">
              <a:lnSpc>
                <a:spcPct val="150000"/>
              </a:lnSpc>
            </a:pPr>
            <a:r>
              <a:rPr lang="en-US" sz="2800" i="1" dirty="0" smtClean="0">
                <a:latin typeface="Times New Roman"/>
                <a:ea typeface="Times New Roman"/>
              </a:rPr>
              <a:t>  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như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thế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mấy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nghìn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năm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Một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thế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kỉ</a:t>
            </a:r>
            <a:r>
              <a:rPr lang="en-US" sz="2800" i="1" dirty="0" smtClean="0">
                <a:latin typeface="Times New Roman"/>
                <a:ea typeface="Times New Roman"/>
              </a:rPr>
              <a:t> “</a:t>
            </a:r>
            <a:r>
              <a:rPr lang="en-US" sz="2800" i="1" dirty="0" err="1" smtClean="0">
                <a:latin typeface="Times New Roman"/>
                <a:ea typeface="Times New Roman"/>
              </a:rPr>
              <a:t>văn</a:t>
            </a:r>
            <a:r>
              <a:rPr lang="en-US" sz="2800" i="1" dirty="0" smtClean="0">
                <a:latin typeface="Times New Roman"/>
                <a:ea typeface="Times New Roman"/>
              </a:rPr>
              <a:t> minh”, “</a:t>
            </a:r>
            <a:r>
              <a:rPr lang="en-US" sz="2800" i="1" dirty="0" err="1" smtClean="0">
                <a:latin typeface="Times New Roman"/>
                <a:ea typeface="Times New Roman"/>
              </a:rPr>
              <a:t>khai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hóa</a:t>
            </a:r>
            <a:r>
              <a:rPr lang="en-US" sz="2800" i="1" dirty="0" smtClean="0">
                <a:latin typeface="Times New Roman"/>
                <a:ea typeface="Times New Roman"/>
              </a:rPr>
              <a:t>” </a:t>
            </a:r>
            <a:r>
              <a:rPr lang="en-US" sz="2800" i="1" dirty="0" err="1" smtClean="0">
                <a:latin typeface="Times New Roman"/>
                <a:ea typeface="Times New Roman"/>
              </a:rPr>
              <a:t>của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thực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dân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cũng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không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làm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ra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được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một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tấc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sắt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vẫn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phải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còn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vất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vả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mãi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với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người</a:t>
            </a:r>
            <a:r>
              <a:rPr lang="en-US" sz="2800" i="1" dirty="0" smtClean="0">
                <a:latin typeface="Times New Roman"/>
                <a:ea typeface="Times New Roman"/>
              </a:rPr>
              <a:t>. </a:t>
            </a:r>
            <a:r>
              <a:rPr lang="en-US" sz="2800" i="1" dirty="0" err="1" smtClean="0">
                <a:latin typeface="Times New Roman"/>
                <a:ea typeface="Times New Roman"/>
              </a:rPr>
              <a:t>Cối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nặng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nề</a:t>
            </a:r>
            <a:r>
              <a:rPr lang="en-US" sz="2800" i="1" dirty="0" smtClean="0">
                <a:latin typeface="Times New Roman"/>
                <a:ea typeface="Times New Roman"/>
              </a:rPr>
              <a:t> quay, </a:t>
            </a:r>
            <a:r>
              <a:rPr lang="en-US" sz="2800" i="1" dirty="0" err="1" smtClean="0">
                <a:latin typeface="Times New Roman"/>
                <a:ea typeface="Times New Roman"/>
              </a:rPr>
              <a:t>từ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nghìn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đời</a:t>
            </a:r>
            <a:r>
              <a:rPr lang="en-US" sz="2800" i="1" dirty="0" smtClean="0">
                <a:latin typeface="Times New Roman"/>
                <a:ea typeface="Times New Roman"/>
              </a:rPr>
              <a:t> nay,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nắm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thóc</a:t>
            </a:r>
            <a:r>
              <a:rPr lang="en-US" sz="2800" i="1" dirty="0" smtClean="0"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i="1" dirty="0" smtClean="0">
                <a:latin typeface="Times New Roman"/>
                <a:ea typeface="Times New Roman"/>
              </a:rPr>
              <a:t>                                                    </a:t>
            </a:r>
            <a:r>
              <a:rPr lang="en-US" sz="2400" i="1" dirty="0" smtClean="0">
                <a:latin typeface="Times New Roman"/>
                <a:ea typeface="Times New Roman"/>
              </a:rPr>
              <a:t>(</a:t>
            </a:r>
            <a:r>
              <a:rPr lang="en-US" sz="2400" b="1" i="1" dirty="0" err="1" smtClean="0">
                <a:latin typeface="Times New Roman"/>
                <a:ea typeface="Times New Roman"/>
              </a:rPr>
              <a:t>Cây</a:t>
            </a:r>
            <a:r>
              <a:rPr lang="en-US" sz="2400" b="1" i="1" dirty="0" smtClean="0">
                <a:latin typeface="Times New Roman"/>
                <a:ea typeface="Times New Roman"/>
              </a:rPr>
              <a:t> </a:t>
            </a:r>
            <a:r>
              <a:rPr lang="en-US" sz="2400" b="1" i="1" dirty="0" err="1" smtClean="0">
                <a:latin typeface="Times New Roman"/>
                <a:ea typeface="Times New Roman"/>
              </a:rPr>
              <a:t>tre</a:t>
            </a:r>
            <a:r>
              <a:rPr lang="en-US" sz="2400" b="1" i="1" dirty="0" smtClean="0">
                <a:latin typeface="Times New Roman"/>
                <a:ea typeface="Times New Roman"/>
              </a:rPr>
              <a:t> </a:t>
            </a:r>
            <a:r>
              <a:rPr lang="en-US" sz="2400" b="1" i="1" dirty="0" err="1" smtClean="0">
                <a:latin typeface="Times New Roman"/>
                <a:ea typeface="Times New Roman"/>
              </a:rPr>
              <a:t>Việt</a:t>
            </a:r>
            <a:r>
              <a:rPr lang="en-US" sz="2400" b="1" i="1" dirty="0" smtClean="0">
                <a:latin typeface="Times New Roman"/>
                <a:ea typeface="Times New Roman"/>
              </a:rPr>
              <a:t> Nam</a:t>
            </a:r>
            <a:r>
              <a:rPr lang="en-US" sz="2400" i="1" dirty="0" smtClean="0">
                <a:latin typeface="Times New Roman"/>
                <a:ea typeface="Times New Roman"/>
              </a:rPr>
              <a:t>, </a:t>
            </a:r>
            <a:r>
              <a:rPr lang="en-US" sz="2400" dirty="0" err="1" smtClean="0">
                <a:latin typeface="Times New Roman"/>
                <a:ea typeface="Times New Roman"/>
              </a:rPr>
              <a:t>Thép</a:t>
            </a:r>
            <a:r>
              <a:rPr lang="en-US" sz="2400" dirty="0" smtClean="0">
                <a:latin typeface="Times New Roman"/>
                <a:ea typeface="Times New Roman"/>
              </a:rPr>
              <a:t> </a:t>
            </a:r>
            <a:r>
              <a:rPr lang="en-US" sz="2400" dirty="0" err="1" smtClean="0">
                <a:latin typeface="Times New Roman"/>
                <a:ea typeface="Times New Roman"/>
              </a:rPr>
              <a:t>Mới</a:t>
            </a:r>
            <a:r>
              <a:rPr lang="en-US" sz="2400" dirty="0" smtClean="0">
                <a:latin typeface="Times New Roman"/>
                <a:ea typeface="Times New Roman"/>
              </a:rPr>
              <a:t>)</a:t>
            </a:r>
            <a:endParaRPr lang="en-US" sz="2800" i="1" dirty="0" smtClean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89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" y="1066800"/>
            <a:ext cx="2743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581400" y="1066800"/>
            <a:ext cx="1828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0" y="2362200"/>
            <a:ext cx="2362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133600" y="4953000"/>
            <a:ext cx="2286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66800" y="1066800"/>
            <a:ext cx="19447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5200" y="1066800"/>
            <a:ext cx="1972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62200" y="4953000"/>
            <a:ext cx="1972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2362200"/>
            <a:ext cx="1972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GUEST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00100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THÊM TRẠNG NGỮ CHO CÂU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/39)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533400"/>
            <a:ext cx="9296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endParaRPr lang="en-US" sz="28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89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295400"/>
            <a:ext cx="1524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57200" y="2133600"/>
            <a:ext cx="4267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114800" y="2971800"/>
            <a:ext cx="3581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7200" y="4648200"/>
            <a:ext cx="36576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600" y="1295400"/>
            <a:ext cx="2416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0200" y="2133600"/>
            <a:ext cx="2000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5400" y="2971800"/>
            <a:ext cx="2326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4648200"/>
            <a:ext cx="2055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GUEST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00100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THÊM TRẠNG NGỮ CHO CÂU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915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/39)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chốn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1.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Dưới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bóng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tre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xanh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đã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từ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lâu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đời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dân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cày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Việt</a:t>
            </a:r>
            <a:r>
              <a:rPr lang="en-US" sz="3000" i="1" dirty="0" smtClean="0">
                <a:latin typeface="Times New Roman"/>
                <a:ea typeface="Times New Roman"/>
              </a:rPr>
              <a:t> Nam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nhà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cửa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vỡ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ruộng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khai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hoang</a:t>
            </a:r>
            <a:r>
              <a:rPr lang="en-US" sz="3000" i="1" dirty="0" smtClean="0">
                <a:latin typeface="Times New Roman"/>
                <a:ea typeface="Times New Roman"/>
              </a:rPr>
              <a:t>. </a:t>
            </a:r>
            <a:endParaRPr lang="en-US" sz="3000" dirty="0"/>
          </a:p>
        </p:txBody>
      </p:sp>
      <p:sp>
        <p:nvSpPr>
          <p:cNvPr id="3" name="Rectangle 2"/>
          <p:cNvSpPr/>
          <p:nvPr/>
        </p:nvSpPr>
        <p:spPr>
          <a:xfrm>
            <a:off x="0" y="9144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à"/>
            </a:pP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dân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cày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Việt</a:t>
            </a:r>
            <a:r>
              <a:rPr lang="en-US" sz="3000" i="1" dirty="0" smtClean="0">
                <a:latin typeface="Times New Roman"/>
                <a:ea typeface="Times New Roman"/>
              </a:rPr>
              <a:t> Nam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nhà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cửa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vỡ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ruộng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khai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hoang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dưới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bóng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tre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xanh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đã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từ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lâu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đời</a:t>
            </a:r>
            <a:r>
              <a:rPr lang="en-US" sz="3000" i="1" dirty="0" smtClean="0">
                <a:latin typeface="Times New Roman"/>
                <a:ea typeface="Times New Roman"/>
              </a:rPr>
              <a:t>.</a:t>
            </a:r>
            <a:endParaRPr lang="en-US" sz="3000" dirty="0"/>
          </a:p>
        </p:txBody>
      </p:sp>
      <p:sp>
        <p:nvSpPr>
          <p:cNvPr id="5" name="Rectangle 4"/>
          <p:cNvSpPr/>
          <p:nvPr/>
        </p:nvSpPr>
        <p:spPr>
          <a:xfrm>
            <a:off x="0" y="2971800"/>
            <a:ext cx="70965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 smtClean="0">
                <a:latin typeface="Times New Roman"/>
                <a:ea typeface="Times New Roman"/>
              </a:rPr>
              <a:t>2. </a:t>
            </a:r>
            <a:r>
              <a:rPr lang="en-US" sz="3000" i="1" dirty="0" err="1" smtClean="0">
                <a:latin typeface="Times New Roman"/>
                <a:ea typeface="Times New Roman"/>
              </a:rPr>
              <a:t>Tre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ăn</a:t>
            </a:r>
            <a:r>
              <a:rPr lang="en-US" sz="3000" i="1" dirty="0" smtClean="0">
                <a:latin typeface="Times New Roman"/>
                <a:ea typeface="Times New Roman"/>
              </a:rPr>
              <a:t> ở </a:t>
            </a:r>
            <a:r>
              <a:rPr lang="en-US" sz="3000" i="1" dirty="0" err="1" smtClean="0">
                <a:latin typeface="Times New Roman"/>
                <a:ea typeface="Times New Roman"/>
              </a:rPr>
              <a:t>với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i="1" dirty="0" smtClean="0">
                <a:latin typeface="Times New Roman"/>
                <a:ea typeface="Times New Roman"/>
              </a:rPr>
              <a:t>, (…)</a:t>
            </a:r>
            <a:endParaRPr lang="en-US" sz="3000" dirty="0"/>
          </a:p>
        </p:txBody>
      </p:sp>
      <p:sp>
        <p:nvSpPr>
          <p:cNvPr id="6" name="Rectangle 5"/>
          <p:cNvSpPr/>
          <p:nvPr/>
        </p:nvSpPr>
        <p:spPr>
          <a:xfrm>
            <a:off x="304800" y="3581400"/>
            <a:ext cx="707732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 smtClean="0">
                <a:latin typeface="Times New Roman"/>
                <a:ea typeface="Times New Roman"/>
                <a:sym typeface="Wingdings" pitchFamily="2" charset="2"/>
              </a:rPr>
              <a:t>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  <a:sym typeface="Wingdings" pitchFamily="2" charset="2"/>
              </a:rPr>
              <a:t>Đ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tre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ăn</a:t>
            </a:r>
            <a:r>
              <a:rPr lang="en-US" sz="3000" i="1" dirty="0" smtClean="0">
                <a:latin typeface="Times New Roman"/>
                <a:ea typeface="Times New Roman"/>
              </a:rPr>
              <a:t> ở </a:t>
            </a:r>
            <a:r>
              <a:rPr lang="en-US" sz="3000" i="1" dirty="0" err="1" smtClean="0">
                <a:latin typeface="Times New Roman"/>
                <a:ea typeface="Times New Roman"/>
              </a:rPr>
              <a:t>với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(…)</a:t>
            </a:r>
            <a:endParaRPr lang="en-US" sz="3000" dirty="0"/>
          </a:p>
        </p:txBody>
      </p:sp>
      <p:sp>
        <p:nvSpPr>
          <p:cNvPr id="7" name="Rectangle 6"/>
          <p:cNvSpPr/>
          <p:nvPr/>
        </p:nvSpPr>
        <p:spPr>
          <a:xfrm>
            <a:off x="-152400" y="4800600"/>
            <a:ext cx="9525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i="1" dirty="0" smtClean="0">
                <a:latin typeface="Times New Roman"/>
                <a:ea typeface="Times New Roman"/>
              </a:rPr>
              <a:t>3.Cối </a:t>
            </a:r>
            <a:r>
              <a:rPr lang="en-US" sz="3000" i="1" dirty="0" err="1" smtClean="0">
                <a:latin typeface="Times New Roman"/>
                <a:ea typeface="Times New Roman"/>
              </a:rPr>
              <a:t>xay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tre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nặng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nề</a:t>
            </a:r>
            <a:r>
              <a:rPr lang="en-US" sz="3000" i="1" dirty="0" smtClean="0">
                <a:latin typeface="Times New Roman"/>
                <a:ea typeface="Times New Roman"/>
              </a:rPr>
              <a:t> quay, </a:t>
            </a:r>
            <a:r>
              <a:rPr lang="en-US" sz="30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từ</a:t>
            </a:r>
            <a:r>
              <a:rPr lang="en-US" sz="30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nghìn</a:t>
            </a:r>
            <a:r>
              <a:rPr lang="en-US" sz="30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nay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xay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nắm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thóc</a:t>
            </a:r>
            <a:r>
              <a:rPr lang="en-US" sz="3000" i="1" dirty="0" smtClean="0">
                <a:latin typeface="Times New Roman"/>
                <a:ea typeface="Times New Roman"/>
              </a:rPr>
              <a:t>.</a:t>
            </a:r>
            <a:endParaRPr lang="en-US" sz="3000" dirty="0"/>
          </a:p>
        </p:txBody>
      </p:sp>
      <p:sp>
        <p:nvSpPr>
          <p:cNvPr id="8" name="Rectangle 7"/>
          <p:cNvSpPr/>
          <p:nvPr/>
        </p:nvSpPr>
        <p:spPr>
          <a:xfrm>
            <a:off x="0" y="5486400"/>
            <a:ext cx="929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latin typeface="Times New Roman"/>
                <a:ea typeface="Times New Roman"/>
                <a:sym typeface="Wingdings" pitchFamily="2" charset="2"/>
              </a:rPr>
              <a:t>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  <a:sym typeface="Wingdings" pitchFamily="2" charset="2"/>
              </a:rPr>
              <a:t>T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ừ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nghìn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đời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nay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i="1" dirty="0" err="1" smtClean="0">
                <a:latin typeface="Times New Roman"/>
                <a:ea typeface="Times New Roman"/>
              </a:rPr>
              <a:t>cối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nặng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nề</a:t>
            </a:r>
            <a:r>
              <a:rPr lang="en-US" sz="2800" i="1" dirty="0" smtClean="0">
                <a:latin typeface="Times New Roman"/>
                <a:ea typeface="Times New Roman"/>
              </a:rPr>
              <a:t> quay,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nắm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thóc</a:t>
            </a:r>
            <a:r>
              <a:rPr lang="en-US" sz="2800" i="1" dirty="0" smtClean="0">
                <a:latin typeface="Times New Roman"/>
                <a:ea typeface="Times New Roman"/>
              </a:rPr>
              <a:t>.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0" y="6096000"/>
            <a:ext cx="929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latin typeface="Times New Roman"/>
                <a:ea typeface="Times New Roman"/>
                <a:sym typeface="Wingdings" pitchFamily="2" charset="2"/>
              </a:rPr>
              <a:t> </a:t>
            </a:r>
            <a:r>
              <a:rPr lang="en-US" sz="2800" i="1" dirty="0" err="1" smtClean="0">
                <a:latin typeface="Times New Roman"/>
                <a:ea typeface="Times New Roman"/>
                <a:sym typeface="Wingdings" pitchFamily="2" charset="2"/>
              </a:rPr>
              <a:t>C</a:t>
            </a:r>
            <a:r>
              <a:rPr lang="en-US" sz="2800" i="1" dirty="0" err="1" smtClean="0">
                <a:latin typeface="Times New Roman"/>
                <a:ea typeface="Times New Roman"/>
              </a:rPr>
              <a:t>ối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tre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nặng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nề</a:t>
            </a:r>
            <a:r>
              <a:rPr lang="en-US" sz="2800" i="1" dirty="0" smtClean="0">
                <a:latin typeface="Times New Roman"/>
                <a:ea typeface="Times New Roman"/>
              </a:rPr>
              <a:t> quay, </a:t>
            </a:r>
            <a:r>
              <a:rPr lang="en-US" sz="2800" i="1" dirty="0" err="1" smtClean="0">
                <a:latin typeface="Times New Roman"/>
                <a:ea typeface="Times New Roman"/>
              </a:rPr>
              <a:t>xay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nắm</a:t>
            </a:r>
            <a:r>
              <a:rPr lang="en-US" sz="2800" i="1" dirty="0" smtClean="0">
                <a:latin typeface="Times New Roman"/>
                <a:ea typeface="Times New Roman"/>
              </a:rPr>
              <a:t> </a:t>
            </a:r>
            <a:r>
              <a:rPr lang="en-US" sz="2800" i="1" dirty="0" err="1" smtClean="0">
                <a:latin typeface="Times New Roman"/>
                <a:ea typeface="Times New Roman"/>
              </a:rPr>
              <a:t>thóc</a:t>
            </a:r>
            <a:r>
              <a:rPr lang="en-US" sz="2800" i="1" dirty="0" smtClean="0">
                <a:latin typeface="Times New Roman"/>
                <a:ea typeface="Times New Roman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từ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nghìn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đời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nay.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304800" y="4191000"/>
            <a:ext cx="71334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 smtClean="0">
                <a:latin typeface="Times New Roman"/>
                <a:ea typeface="Times New Roman"/>
                <a:sym typeface="Wingdings" pitchFamily="2" charset="2"/>
              </a:rPr>
              <a:t> </a:t>
            </a:r>
            <a:r>
              <a:rPr lang="en-US" sz="3000" i="1" dirty="0" err="1" smtClean="0">
                <a:latin typeface="Times New Roman"/>
                <a:ea typeface="Times New Roman"/>
                <a:sym typeface="Wingdings" pitchFamily="2" charset="2"/>
              </a:rPr>
              <a:t>T</a:t>
            </a:r>
            <a:r>
              <a:rPr lang="en-US" sz="3000" i="1" dirty="0" err="1" smtClean="0">
                <a:latin typeface="Times New Roman"/>
                <a:ea typeface="Times New Roman"/>
              </a:rPr>
              <a:t>re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  <a:sym typeface="Wingdings" pitchFamily="2" charset="2"/>
              </a:rPr>
              <a:t>đ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b="1" i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kiếp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ăn</a:t>
            </a:r>
            <a:r>
              <a:rPr lang="en-US" sz="3000" i="1" dirty="0" smtClean="0">
                <a:latin typeface="Times New Roman"/>
                <a:ea typeface="Times New Roman"/>
              </a:rPr>
              <a:t> ở </a:t>
            </a:r>
            <a:r>
              <a:rPr lang="en-US" sz="3000" i="1" dirty="0" err="1" smtClean="0">
                <a:latin typeface="Times New Roman"/>
                <a:ea typeface="Times New Roman"/>
              </a:rPr>
              <a:t>với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(…)</a:t>
            </a:r>
            <a:endParaRPr lang="en-US" sz="3000" dirty="0"/>
          </a:p>
        </p:txBody>
      </p:sp>
      <p:sp>
        <p:nvSpPr>
          <p:cNvPr id="11" name="Rectangle 10"/>
          <p:cNvSpPr/>
          <p:nvPr/>
        </p:nvSpPr>
        <p:spPr>
          <a:xfrm>
            <a:off x="0" y="1905000"/>
            <a:ext cx="8763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à"/>
            </a:pP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Người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dân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cày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Việt</a:t>
            </a:r>
            <a:r>
              <a:rPr lang="en-US" sz="3000" i="1" dirty="0" smtClean="0">
                <a:latin typeface="Times New Roman"/>
                <a:ea typeface="Times New Roman"/>
              </a:rPr>
              <a:t> Nam,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dưới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bóng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tre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xanh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đã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từ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lâu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3000" b="1" i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đời</a:t>
            </a:r>
            <a:r>
              <a:rPr lang="en-US" sz="3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nhà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dựng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cửa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vỡ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ruộng</a:t>
            </a:r>
            <a:r>
              <a:rPr lang="en-US" sz="3000" i="1" dirty="0" smtClean="0">
                <a:latin typeface="Times New Roman"/>
                <a:ea typeface="Times New Roman"/>
              </a:rPr>
              <a:t>, </a:t>
            </a:r>
            <a:r>
              <a:rPr lang="en-US" sz="3000" i="1" dirty="0" err="1" smtClean="0">
                <a:latin typeface="Times New Roman"/>
                <a:ea typeface="Times New Roman"/>
              </a:rPr>
              <a:t>khai</a:t>
            </a:r>
            <a:r>
              <a:rPr lang="en-US" sz="3000" i="1" dirty="0" smtClean="0">
                <a:latin typeface="Times New Roman"/>
                <a:ea typeface="Times New Roman"/>
              </a:rPr>
              <a:t> </a:t>
            </a:r>
            <a:r>
              <a:rPr lang="en-US" sz="3000" i="1" dirty="0" err="1" smtClean="0">
                <a:latin typeface="Times New Roman"/>
                <a:ea typeface="Times New Roman"/>
              </a:rPr>
              <a:t>hoang</a:t>
            </a:r>
            <a:r>
              <a:rPr lang="en-US" sz="3000" i="1" dirty="0" smtClean="0">
                <a:latin typeface="Times New Roman"/>
                <a:ea typeface="Times New Roman"/>
              </a:rPr>
              <a:t>. </a:t>
            </a:r>
            <a:endParaRPr lang="en-US" sz="3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GUESTA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001000" cy="990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THÊM TRẠNG NGỮ CHO CÂU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915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/39)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/>
              <a:buChar char="è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chốn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pPr>
              <a:buFont typeface="Wingdings"/>
              <a:buChar char="è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cuối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câu</a:t>
            </a: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phẩy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…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nhớ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Sgk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/39)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1810</Words>
  <Application>Microsoft Office PowerPoint</Application>
  <PresentationFormat>On-screen Show (4:3)</PresentationFormat>
  <Paragraphs>123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WIN7</cp:lastModifiedBy>
  <cp:revision>55</cp:revision>
  <dcterms:created xsi:type="dcterms:W3CDTF">2006-08-16T00:00:00Z</dcterms:created>
  <dcterms:modified xsi:type="dcterms:W3CDTF">2021-02-03T08:37:34Z</dcterms:modified>
</cp:coreProperties>
</file>